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conformance="strict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purl.oclc.org/ooxml/drawingml/main" def="{5C22544A-7EE6-4342-B048-85BDC9FD1C3A}"/>
</file>

<file path=ppt/viewProps.xml><?xml version="1.0" encoding="utf-8"?>
<p:viewPr xmlns:a="http://purl.oclc.org/ooxml/drawingml/main" xmlns:r="http://purl.oclc.org/ooxml/officeDocument/relationships" xmlns:p="http://purl.oclc.org/ooxml/presentationml/main">
  <p:normalViewPr horzBarState="maximized">
    <p:restoredLeft sz="19.016%" autoAdjust="0"/>
    <p:restoredTop sz="94.66%"/>
  </p:normalViewPr>
  <p:slideViewPr>
    <p:cSldViewPr snapToGrid="0">
      <p:cViewPr varScale="1">
        <p:scale>
          <a:sx n="83" d="100"/>
          <a:sy n="83" d="100"/>
        </p:scale>
        <p:origin x="10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purl.oclc.org/ooxml/officeDocument/relationships/presProps" Target="presProps.xml"/><Relationship Id="rId2" Type="http://purl.oclc.org/ooxml/officeDocument/relationships/slide" Target="slides/slide1.xml"/><Relationship Id="rId1" Type="http://purl.oclc.org/ooxml/officeDocument/relationships/slideMaster" Target="slideMasters/slideMaster1.xml"/><Relationship Id="rId6" Type="http://purl.oclc.org/ooxml/officeDocument/relationships/tableStyles" Target="tableStyles.xml"/><Relationship Id="rId5" Type="http://purl.oclc.org/ooxml/officeDocument/relationships/theme" Target="theme/theme1.xml"/><Relationship Id="rId4" Type="http://purl.oclc.org/ooxml/officeDocument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purl.oclc.org/ooxml/officeDocument/relationships/oleObject" Target="file:///C:\Users\luke\Downloads\OpenOffice\ChartColorTransit.xlsx" TargetMode="External"/></Relationships>
</file>

<file path=ppt/charts/chart1.xml><?xml version="1.0" encoding="utf-8"?>
<c:chartSpace xmlns:c="http://purl.oclc.org/ooxml/drawingml/chart" xmlns:a="http://purl.oclc.org/ooxml/drawingml/main" xmlns:r="http://purl.oclc.org/ooxml/officeDocument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719685039370083"/>
          <c:y val="2.9501639397879018E-2"/>
          <c:w val="0.79983223972003503"/>
          <c:h val="0.8554929369783849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[ChartColorTransit.xlsx]Sheet1!$B$1</c:f>
              <c:strCache>
                <c:ptCount val="1"/>
                <c:pt idx="0">
                  <c:v>Projected Revenue</c:v>
                </c:pt>
              </c:strCache>
            </c:strRef>
          </c:tx>
          <c:spPr>
            <a:solidFill>
              <a:schemeClr val="accent3">
                <a:alpha val="69.02%"/>
              </a:schemeClr>
            </a:solidFill>
          </c:spPr>
          <c:invertIfNegative val="0"/>
          <c:cat>
            <c:numRef>
              <c:f>[ChartColorTransit.xlsx]Sheet1!$A$2:$A$6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[ChartColorTransit.xlsx]Sheet1!$B$2:$B$6</c:f>
              <c:numCache>
                <c:formatCode>#,##0</c:formatCode>
                <c:ptCount val="5"/>
                <c:pt idx="0">
                  <c:v>200000</c:v>
                </c:pt>
                <c:pt idx="1">
                  <c:v>240000</c:v>
                </c:pt>
                <c:pt idx="2">
                  <c:v>280000</c:v>
                </c:pt>
                <c:pt idx="3">
                  <c:v>300000</c:v>
                </c:pt>
                <c:pt idx="4">
                  <c:v>390000</c:v>
                </c:pt>
              </c:numCache>
            </c:numRef>
          </c:val>
        </c:ser>
        <c:ser>
          <c:idx val="1"/>
          <c:order val="1"/>
          <c:tx>
            <c:strRef>
              <c:f>[ChartColorTransit.xlsx]Sheet1!$C$1</c:f>
              <c:strCache>
                <c:ptCount val="1"/>
                <c:pt idx="0">
                  <c:v>Estimated Costs</c:v>
                </c:pt>
              </c:strCache>
            </c:strRef>
          </c:tx>
          <c:invertIfNegative val="0"/>
          <c:cat>
            <c:numRef>
              <c:f>[ChartColorTransit.xlsx]Sheet1!$A$2:$A$6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[ChartColorTransit.xlsx]Sheet1!$C$2:$C$6</c:f>
              <c:numCache>
                <c:formatCode>#,##0</c:formatCode>
                <c:ptCount val="5"/>
                <c:pt idx="0">
                  <c:v>250000</c:v>
                </c:pt>
                <c:pt idx="1">
                  <c:v>260000</c:v>
                </c:pt>
                <c:pt idx="2">
                  <c:v>280000</c:v>
                </c:pt>
                <c:pt idx="3">
                  <c:v>280000</c:v>
                </c:pt>
                <c:pt idx="4">
                  <c:v>285000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1892040"/>
        <c:axId val="171891256"/>
        <c:axId val="140778808"/>
      </c:bar3DChart>
      <c:catAx>
        <c:axId val="171892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en-US"/>
          </a:p>
        </c:txPr>
        <c:crossAx val="171891256"/>
        <c:crosses val="autoZero"/>
        <c:auto val="1"/>
        <c:lblAlgn val="ctr"/>
        <c:lblOffset val="100"/>
        <c:noMultiLvlLbl val="0"/>
      </c:catAx>
      <c:valAx>
        <c:axId val="171891256"/>
        <c:scaling>
          <c:orientation val="minMax"/>
        </c:scaling>
        <c:delete val="0"/>
        <c:axPos val="l"/>
        <c:majorGridlines/>
        <c:numFmt formatCode="#,##0" sourceLinked="1"/>
        <c:majorTickMark val="cross"/>
        <c:minorTickMark val="cross"/>
        <c:tickLblPos val="nextTo"/>
        <c:txPr>
          <a:bodyPr/>
          <a:lstStyle/>
          <a:p>
            <a:pPr>
              <a:defRPr sz="800"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171892040"/>
        <c:crosses val="autoZero"/>
        <c:crossBetween val="between"/>
      </c:valAx>
      <c:serAx>
        <c:axId val="140778808"/>
        <c:scaling>
          <c:orientation val="minMax"/>
        </c:scaling>
        <c:delete val="1"/>
        <c:axPos val="b"/>
        <c:majorTickMark val="none"/>
        <c:minorTickMark val="none"/>
        <c:tickLblPos val="nextTo"/>
        <c:crossAx val="171891256"/>
        <c:crosses val="autoZero"/>
      </c:serAx>
    </c:plotArea>
    <c:legend>
      <c:legendPos val="b"/>
      <c:layout/>
      <c:overlay val="0"/>
      <c:txPr>
        <a:bodyPr/>
        <a:lstStyle/>
        <a:p>
          <a:pPr>
            <a:defRPr sz="7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50794"/>
      </p:ext>
    </p:extLst>
  </p:cSld>
  <p:clrMapOvr>
    <a:masterClrMapping/>
  </p:clrMapOvr>
</p:sldLayout>
</file>

<file path=ppt/slideLayouts/slideLayout10.xml><?xml version="1.0" encoding="utf-8"?>
<p:sldLayout xmlns:a="http://purl.oclc.org/ooxml/drawingml/main" xmlns:r="http://purl.oclc.org/ooxml/officeDocument/relationships" xmlns:p="http://purl.oclc.org/ooxml/presentationml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64302"/>
      </p:ext>
    </p:extLst>
  </p:cSld>
  <p:clrMapOvr>
    <a:masterClrMapping/>
  </p:clrMapOvr>
</p:sldLayout>
</file>

<file path=ppt/slideLayouts/slideLayout11.xml><?xml version="1.0" encoding="utf-8"?>
<p:sldLayout xmlns:a="http://purl.oclc.org/ooxml/drawingml/main" xmlns:r="http://purl.oclc.org/ooxml/officeDocument/relationships" xmlns:p="http://purl.oclc.org/ooxml/presentationml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99344"/>
      </p:ext>
    </p:extLst>
  </p:cSld>
  <p:clrMapOvr>
    <a:masterClrMapping/>
  </p:clrMapOvr>
</p:sldLayout>
</file>

<file path=ppt/slideLayouts/slideLayout2.xml><?xml version="1.0" encoding="utf-8"?>
<p:sldLayout xmlns:a="http://purl.oclc.org/ooxml/drawingml/main" xmlns:r="http://purl.oclc.org/ooxml/officeDocument/relationships" xmlns:p="http://purl.oclc.org/ooxml/presentationml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34358"/>
      </p:ext>
    </p:extLst>
  </p:cSld>
  <p:clrMapOvr>
    <a:masterClrMapping/>
  </p:clrMapOvr>
</p:sldLayout>
</file>

<file path=ppt/slideLayouts/slideLayout3.xml><?xml version="1.0" encoding="utf-8"?>
<p:sldLayout xmlns:a="http://purl.oclc.org/ooxml/drawingml/main" xmlns:r="http://purl.oclc.org/ooxml/officeDocument/relationships" xmlns:p="http://purl.oclc.org/ooxml/presentationml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%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3500"/>
      </p:ext>
    </p:extLst>
  </p:cSld>
  <p:clrMapOvr>
    <a:masterClrMapping/>
  </p:clrMapOvr>
</p:sldLayout>
</file>

<file path=ppt/slideLayouts/slideLayout4.xml><?xml version="1.0" encoding="utf-8"?>
<p:sldLayout xmlns:a="http://purl.oclc.org/ooxml/drawingml/main" xmlns:r="http://purl.oclc.org/ooxml/officeDocument/relationships" xmlns:p="http://purl.oclc.org/ooxml/presentationml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513624"/>
      </p:ext>
    </p:extLst>
  </p:cSld>
  <p:clrMapOvr>
    <a:masterClrMapping/>
  </p:clrMapOvr>
</p:sldLayout>
</file>

<file path=ppt/slideLayouts/slideLayout5.xml><?xml version="1.0" encoding="utf-8"?>
<p:sldLayout xmlns:a="http://purl.oclc.org/ooxml/drawingml/main" xmlns:r="http://purl.oclc.org/ooxml/officeDocument/relationships" xmlns:p="http://purl.oclc.org/ooxml/presentationml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029717"/>
      </p:ext>
    </p:extLst>
  </p:cSld>
  <p:clrMapOvr>
    <a:masterClrMapping/>
  </p:clrMapOvr>
</p:sldLayout>
</file>

<file path=ppt/slideLayouts/slideLayout6.xml><?xml version="1.0" encoding="utf-8"?>
<p:sldLayout xmlns:a="http://purl.oclc.org/ooxml/drawingml/main" xmlns:r="http://purl.oclc.org/ooxml/officeDocument/relationships" xmlns:p="http://purl.oclc.org/ooxml/presentationml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48986"/>
      </p:ext>
    </p:extLst>
  </p:cSld>
  <p:clrMapOvr>
    <a:masterClrMapping/>
  </p:clrMapOvr>
</p:sldLayout>
</file>

<file path=ppt/slideLayouts/slideLayout7.xml><?xml version="1.0" encoding="utf-8"?>
<p:sldLayout xmlns:a="http://purl.oclc.org/ooxml/drawingml/main" xmlns:r="http://purl.oclc.org/ooxml/officeDocument/relationships" xmlns:p="http://purl.oclc.org/ooxml/presentationml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86458"/>
      </p:ext>
    </p:extLst>
  </p:cSld>
  <p:clrMapOvr>
    <a:masterClrMapping/>
  </p:clrMapOvr>
</p:sldLayout>
</file>

<file path=ppt/slideLayouts/slideLayout8.xml><?xml version="1.0" encoding="utf-8"?>
<p:sldLayout xmlns:a="http://purl.oclc.org/ooxml/drawingml/main" xmlns:r="http://purl.oclc.org/ooxml/officeDocument/relationships" xmlns:p="http://purl.oclc.org/ooxml/presentationml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691557"/>
      </p:ext>
    </p:extLst>
  </p:cSld>
  <p:clrMapOvr>
    <a:masterClrMapping/>
  </p:clrMapOvr>
</p:sldLayout>
</file>

<file path=ppt/slideLayouts/slideLayout9.xml><?xml version="1.0" encoding="utf-8"?>
<p:sldLayout xmlns:a="http://purl.oclc.org/ooxml/drawingml/main" xmlns:r="http://purl.oclc.org/ooxml/officeDocument/relationships" xmlns:p="http://purl.oclc.org/ooxml/presentationml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094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8.xml"/><Relationship Id="rId3" Type="http://purl.oclc.org/ooxml/officeDocument/relationships/slideLayout" Target="../slideLayouts/slideLayout3.xml"/><Relationship Id="rId7" Type="http://purl.oclc.org/ooxml/officeDocument/relationships/slideLayout" Target="../slideLayouts/slideLayout7.xml"/><Relationship Id="rId12" Type="http://purl.oclc.org/ooxml/officeDocument/relationships/theme" Target="../theme/theme1.xml"/><Relationship Id="rId2" Type="http://purl.oclc.org/ooxml/officeDocument/relationships/slideLayout" Target="../slideLayouts/slideLayout2.xml"/><Relationship Id="rId1" Type="http://purl.oclc.org/ooxml/officeDocument/relationships/slideLayout" Target="../slideLayouts/slideLayout1.xml"/><Relationship Id="rId6" Type="http://purl.oclc.org/ooxml/officeDocument/relationships/slideLayout" Target="../slideLayouts/slideLayout6.xml"/><Relationship Id="rId11" Type="http://purl.oclc.org/ooxml/officeDocument/relationships/slideLayout" Target="../slideLayouts/slideLayout11.xml"/><Relationship Id="rId5" Type="http://purl.oclc.org/ooxml/officeDocument/relationships/slideLayout" Target="../slideLayouts/slideLayout5.xml"/><Relationship Id="rId10" Type="http://purl.oclc.org/ooxml/officeDocument/relationships/slideLayout" Target="../slideLayouts/slideLayout10.xml"/><Relationship Id="rId4" Type="http://purl.oclc.org/ooxml/officeDocument/relationships/slideLayout" Target="../slideLayouts/slideLayout4.xml"/><Relationship Id="rId9" Type="http://purl.oclc.org/ooxml/officeDocument/relationships/slideLayout" Target="../slideLayouts/slideLayout9.xml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C9062B4F-719C-4CB1-A34C-6866ED5BBCE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25E967E0-2298-47D8-A2F7-FC017B802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75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%"/>
        </a:lnSpc>
        <a:spcBef>
          <a:spcPct val="0%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%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purl.oclc.org/ooxml/officeDocument/relationships/chart" Target="../charts/chart1.xml"/><Relationship Id="rId1" Type="http://purl.oclc.org/ooxml/officeDocument/relationships/slideLayout" Target="../slideLayouts/slideLayout1.xml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4847907" y="2582227"/>
          <a:ext cx="2496185" cy="1693545"/>
        </p:xfrm>
        <a:graphic>
          <a:graphicData uri="http://purl.oclc.org/ooxml/drawingml/chart">
            <c:chart xmlns:c="http://purl.oclc.org/ooxml/drawingml/chart" xmlns:r="http://purl.oclc.org/ooxml/officeDocument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1094590"/>
      </p:ext>
    </p:extLst>
  </p:cSld>
  <p:clrMapOvr>
    <a:masterClrMapping/>
  </p:clrMapOvr>
</p:sld>
</file>

<file path=ppt/theme/theme1.xml><?xml version="1.0" encoding="utf-8"?>
<a:theme xmlns:a="http://purl.oclc.org/ooxml/drawingml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%"/>
        </a:ln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purl.oclc.org/ooxml/officeDocument/extendedProperties" xmlns:vt="http://purl.oclc.org/ooxml/officeDocument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 Benes</dc:creator>
  <cp:lastModifiedBy>Luke Benes</cp:lastModifiedBy>
  <cp:revision>1</cp:revision>
  <dcterms:created xsi:type="dcterms:W3CDTF">2014-08-31T20:19:03Z</dcterms:created>
  <dcterms:modified xsi:type="dcterms:W3CDTF">2014-08-31T20:20:38Z</dcterms:modified>
</cp:coreProperties>
</file>